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80" r:id="rId9"/>
    <p:sldId id="286" r:id="rId10"/>
    <p:sldId id="287" r:id="rId11"/>
    <p:sldId id="281" r:id="rId12"/>
    <p:sldId id="285" r:id="rId13"/>
    <p:sldId id="282" r:id="rId14"/>
    <p:sldId id="283" r:id="rId15"/>
    <p:sldId id="28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2AF81-969E-48F1-9B49-1CAB94B4841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AB57B-E6F9-4955-AFCE-0A8BB5380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9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6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1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4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1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5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FC29-BA93-4D1E-B6A8-34C326E2B6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4DF48-5F69-4274-BAC5-37D2D5517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slide" Target="slide7.xml"/><Relationship Id="rId3" Type="http://schemas.openxmlformats.org/officeDocument/2006/relationships/audio" Target="../media/audio1.wav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 20" TargetMode="External"/><Relationship Id="rId12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2.gif"/><Relationship Id="rId11" Type="http://schemas.openxmlformats.org/officeDocument/2006/relationships/slide" Target="slide5.xml"/><Relationship Id="rId5" Type="http://schemas.openxmlformats.org/officeDocument/2006/relationships/slide" Target="slide1.xml"/><Relationship Id="rId10" Type="http://schemas.openxmlformats.org/officeDocument/2006/relationships/image" Target="../media/image5.png"/><Relationship Id="rId4" Type="http://schemas.openxmlformats.org/officeDocument/2006/relationships/slide" Target="slide4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12" Type="http://schemas.openxmlformats.org/officeDocument/2006/relationships/image" Target="../media/image9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audio" Target="../media/audio4.wav"/><Relationship Id="rId10" Type="http://schemas.openxmlformats.org/officeDocument/2006/relationships/image" Target="../media/image10.jpeg"/><Relationship Id="rId4" Type="http://schemas.openxmlformats.org/officeDocument/2006/relationships/audio" Target="../media/audio3.wav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audio" Target="../media/audio4.wav"/><Relationship Id="rId10" Type="http://schemas.openxmlformats.org/officeDocument/2006/relationships/image" Target="../media/image10.jpeg"/><Relationship Id="rId4" Type="http://schemas.openxmlformats.org/officeDocument/2006/relationships/audio" Target="../media/audio3.wav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5.png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12" Type="http://schemas.openxmlformats.org/officeDocument/2006/relationships/image" Target="../media/image14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png"/><Relationship Id="rId5" Type="http://schemas.openxmlformats.org/officeDocument/2006/relationships/audio" Target="../media/audio4.wav"/><Relationship Id="rId10" Type="http://schemas.openxmlformats.org/officeDocument/2006/relationships/image" Target="../media/image10.jpeg"/><Relationship Id="rId4" Type="http://schemas.openxmlformats.org/officeDocument/2006/relationships/audio" Target="../media/audio3.wav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58358" y="0"/>
            <a:ext cx="9009424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738" y="1524000"/>
            <a:ext cx="6933624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43" name="WordArt 19"/>
          <p:cNvSpPr>
            <a:spLocks noChangeArrowheads="1" noChangeShapeType="1" noTextEdit="1"/>
          </p:cNvSpPr>
          <p:nvPr/>
        </p:nvSpPr>
        <p:spPr bwMode="auto">
          <a:xfrm>
            <a:off x="3085714" y="3128962"/>
            <a:ext cx="3048794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26644" name="WordArt 20"/>
          <p:cNvSpPr>
            <a:spLocks noChangeArrowheads="1" noChangeShapeType="1" noTextEdit="1"/>
          </p:cNvSpPr>
          <p:nvPr/>
        </p:nvSpPr>
        <p:spPr bwMode="auto">
          <a:xfrm>
            <a:off x="3407295" y="5322890"/>
            <a:ext cx="2134156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pic>
        <p:nvPicPr>
          <p:cNvPr id="2055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829276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221" y="-179"/>
            <a:ext cx="1371600" cy="137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1221" y="5585655"/>
            <a:ext cx="1277937" cy="127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2062" y="5584828"/>
            <a:ext cx="1277874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2"/>
          <p:cNvSpPr txBox="1">
            <a:spLocks noChangeArrowheads="1"/>
          </p:cNvSpPr>
          <p:nvPr/>
        </p:nvSpPr>
        <p:spPr bwMode="auto">
          <a:xfrm>
            <a:off x="662161" y="2023790"/>
            <a:ext cx="8200779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DỰ GIỜ THĂM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4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275933"/>
              </p:ext>
            </p:extLst>
          </p:nvPr>
        </p:nvGraphicFramePr>
        <p:xfrm>
          <a:off x="76199" y="304800"/>
          <a:ext cx="8991601" cy="5982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057400"/>
                <a:gridCol w="1219202"/>
                <a:gridCol w="1371599"/>
                <a:gridCol w="1219200"/>
                <a:gridCol w="1447800"/>
              </a:tblGrid>
              <a:tr h="587829">
                <a:tc rowSpan="2">
                  <a:txBody>
                    <a:bodyPr/>
                    <a:lstStyle/>
                    <a:p>
                      <a:pPr algn="ctr" defTabSz="985838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phố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87829">
                <a:tc vMerge="1">
                  <a:txBody>
                    <a:bodyPr/>
                    <a:lstStyle/>
                    <a:p>
                      <a:pPr defTabSz="985838"/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lí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hậu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hội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danh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en-US" sz="2400" b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</a:t>
                      </a:r>
                      <a:r>
                        <a:rPr lang="en-US" sz="2400" b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Nẵng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15°15' đến 16°40' </a:t>
                      </a:r>
                      <a:r>
                        <a:rPr lang="vi-VN" sz="2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vĩ</a:t>
                      </a:r>
                      <a:r>
                        <a:rPr lang="vi-VN" sz="2400" b="0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độ </a:t>
                      </a:r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Bắc và từ 107°17' đến 108°20' </a:t>
                      </a:r>
                      <a:r>
                        <a:rPr lang="vi-VN" sz="2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kinh độ</a:t>
                      </a:r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Đông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Nhiệt đới gió mùa điển hình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Vùng kinh tế trọng điểm Trung bộ</a:t>
                      </a:r>
                    </a:p>
                    <a:p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hoạt động được đẩy mạnh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vi-VN" sz="2400" b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đô</a:t>
                      </a:r>
                      <a:endParaRPr lang="vi-VN" sz="2400" b="0" u="none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en-US" sz="2400" b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vi-VN" sz="2400" b="0" i="0" u="none" baseline="300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30'45" đến 16</a:t>
                      </a:r>
                      <a:r>
                        <a:rPr lang="vi-VN" sz="2400" b="0" i="0" u="none" baseline="300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24'00" vĩ độ Bắc và từ 107</a:t>
                      </a:r>
                      <a:r>
                        <a:rPr lang="vi-VN" sz="2400" b="0" i="0" u="none" baseline="300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31'45" đến 107</a:t>
                      </a:r>
                      <a:r>
                        <a:rPr lang="vi-VN" sz="2400" b="0" i="0" u="none" baseline="300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38'00" kinh độ Ðông. 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Nhiệt đới gió mùa 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Vùng kinh tế trọng điểm </a:t>
                      </a:r>
                      <a:r>
                        <a:rPr lang="en-US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</a:t>
                      </a:r>
                      <a:r>
                        <a:rPr lang="en-US" sz="2400" b="0" i="0" u="non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Trung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hoạt động được đẩy mạnh</a:t>
                      </a:r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vi-VN" sz="2400" b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đô</a:t>
                      </a:r>
                      <a:endParaRPr lang="vi-VN" sz="2400" b="0" u="none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2400" b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08536"/>
              </p:ext>
            </p:extLst>
          </p:nvPr>
        </p:nvGraphicFramePr>
        <p:xfrm>
          <a:off x="19050" y="1371600"/>
          <a:ext cx="8991601" cy="406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057400"/>
                <a:gridCol w="1219202"/>
                <a:gridCol w="1371599"/>
                <a:gridCol w="1219200"/>
                <a:gridCol w="1447800"/>
              </a:tblGrid>
              <a:tr h="587829">
                <a:tc rowSpan="2">
                  <a:txBody>
                    <a:bodyPr/>
                    <a:lstStyle/>
                    <a:p>
                      <a:pPr algn="ctr" defTabSz="985838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phố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87829">
                <a:tc vMerge="1">
                  <a:txBody>
                    <a:bodyPr/>
                    <a:lstStyle/>
                    <a:p>
                      <a:pPr defTabSz="985838"/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lí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hậu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hội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danh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Tp.</a:t>
                      </a:r>
                      <a:r>
                        <a:rPr lang="en-US" sz="2400" b="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Hồ Chí Minh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 toạ độ 10°10' – 10°38' Bắc và 106°22' – 106°54' Đông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nhiệt đới gió mùa cận xích đạo.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tâm kinh tế của cả nước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hoạt động được đẩy mạnh</a:t>
                      </a:r>
                      <a:endParaRPr lang="vi-VN" sz="2400" b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vi-VN" sz="2400" b="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đô</a:t>
                      </a:r>
                      <a:endParaRPr lang="vi-VN" sz="2400" b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9812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ỨNG DỤNG, MỞ RỘNG</a:t>
            </a:r>
          </a:p>
          <a:p>
            <a:pPr algn="ctr"/>
            <a:r>
              <a:rPr lang="en-US" sz="3200" b="1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cá nhân theo yêu cầu trong sách, chia sẻ kết quả trước lớp.</a:t>
            </a:r>
            <a:endParaRPr lang="vi-VN" sz="3200">
              <a:solidFill>
                <a:srgbClr val="1E03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8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371600" y="685800"/>
          <a:ext cx="6464709" cy="527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482400" imgH="393480" progId="Equation.3">
                  <p:embed/>
                </p:oleObj>
              </mc:Choice>
              <mc:Fallback>
                <p:oleObj name="Equation" r:id="rId3" imgW="482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685800"/>
                        <a:ext cx="6464709" cy="5273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3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057275"/>
            <a:ext cx="88868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Chọn</a:t>
            </a:r>
            <a:r>
              <a:rPr lang="en-US" b="1" dirty="0" smtClean="0">
                <a:solidFill>
                  <a:srgbClr val="FF0000"/>
                </a:solidFill>
              </a:rPr>
              <a:t>  Insert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Chọn</a:t>
            </a:r>
            <a:r>
              <a:rPr lang="en-US" b="1" dirty="0" smtClean="0">
                <a:solidFill>
                  <a:srgbClr val="FF0000"/>
                </a:solidFill>
              </a:rPr>
              <a:t> Object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143000" y="1905000"/>
            <a:ext cx="571500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8" idx="0"/>
          </p:cNvCxnSpPr>
          <p:nvPr/>
        </p:nvCxnSpPr>
        <p:spPr>
          <a:xfrm flipV="1">
            <a:off x="7200900" y="3200400"/>
            <a:ext cx="1905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43000" y="228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Tạo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công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Toán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học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599"/>
            <a:ext cx="7239000" cy="426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4784559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Chọn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Microshoft</a:t>
            </a:r>
            <a:r>
              <a:rPr lang="en-US" b="1" dirty="0" smtClean="0">
                <a:solidFill>
                  <a:srgbClr val="FF0000"/>
                </a:solidFill>
              </a:rPr>
              <a:t> Equation 3.0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477544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Nhấn</a:t>
            </a:r>
            <a:r>
              <a:rPr lang="en-US" b="1" dirty="0" smtClean="0">
                <a:solidFill>
                  <a:srgbClr val="FF0000"/>
                </a:solidFill>
              </a:rPr>
              <a:t> OK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438400" y="2209800"/>
            <a:ext cx="152400" cy="2565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172200" y="4191000"/>
            <a:ext cx="76200" cy="584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56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66"/>
          <p:cNvGrpSpPr>
            <a:grpSpLocks/>
          </p:cNvGrpSpPr>
          <p:nvPr/>
        </p:nvGrpSpPr>
        <p:grpSpPr bwMode="auto">
          <a:xfrm>
            <a:off x="1981200" y="100013"/>
            <a:ext cx="4354513" cy="1292225"/>
            <a:chOff x="192" y="873"/>
            <a:chExt cx="2630" cy="814"/>
          </a:xfrm>
        </p:grpSpPr>
        <p:grpSp>
          <p:nvGrpSpPr>
            <p:cNvPr id="12294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2296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7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8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9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00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01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302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303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304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2295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3200" b="1">
                  <a:solidFill>
                    <a:srgbClr val="3333FF"/>
                  </a:solidFill>
                  <a:latin typeface="Times New Roman" pitchFamily="18" charset="0"/>
                </a:rPr>
                <a:t>Em cần ghi nhớ</a:t>
              </a:r>
            </a:p>
          </p:txBody>
        </p:sp>
      </p:grpSp>
      <p:sp>
        <p:nvSpPr>
          <p:cNvPr id="16" name="Cloud 15"/>
          <p:cNvSpPr/>
          <p:nvPr/>
        </p:nvSpPr>
        <p:spPr>
          <a:xfrm>
            <a:off x="228600" y="949531"/>
            <a:ext cx="8839200" cy="5845441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2" name="TextBox 16"/>
          <p:cNvSpPr txBox="1">
            <a:spLocks noChangeArrowheads="1"/>
          </p:cNvSpPr>
          <p:nvPr/>
        </p:nvSpPr>
        <p:spPr bwMode="auto">
          <a:xfrm>
            <a:off x="2590800" y="1371600"/>
            <a:ext cx="487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ym typeface="Wingdings" pitchFamily="2" charset="2"/>
              </a:rPr>
              <a:t>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Những thao tác soạn thảo đã học:</a:t>
            </a:r>
          </a:p>
        </p:txBody>
      </p:sp>
      <p:sp>
        <p:nvSpPr>
          <p:cNvPr id="12293" name="TextBox 18"/>
          <p:cNvSpPr txBox="1">
            <a:spLocks noChangeArrowheads="1"/>
          </p:cNvSpPr>
          <p:nvPr/>
        </p:nvSpPr>
        <p:spPr bwMode="auto">
          <a:xfrm>
            <a:off x="1295400" y="1639814"/>
            <a:ext cx="68580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3200">
                <a:sym typeface="Wingdings" pitchFamily="2" charset="2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Mở phần mềm soạn thảo Word</a:t>
            </a:r>
          </a:p>
          <a:p>
            <a:pPr eaLnBrk="1" hangingPunct="1">
              <a:buFontTx/>
              <a:buChar char="-"/>
            </a:pPr>
            <a:r>
              <a:rPr lang="en-US" sz="2400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 kí tự bằng 10 ngón tay; gõ chữ tiếng Việt; chọn phông chữ, cỡ chữ, kiểu chữ</a:t>
            </a:r>
          </a:p>
          <a:p>
            <a:pPr eaLnBrk="1" hangingPunct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Lưu văn bản vào máy; mở tệp văn bản đã có sẵn trên máy</a:t>
            </a:r>
          </a:p>
          <a:p>
            <a:pPr eaLnBrk="1" hangingPunct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Chèn hình/tranh ảnh; chèn và điều chỉnh bảng; di chuyển tranh/ ảnh, một đoạn văn bản/bảng; sao chép, cắt, dán, xóa một đoạn văn bản hay tranh ảnh trong văn bản</a:t>
            </a:r>
          </a:p>
          <a:p>
            <a:pPr eaLnBrk="1" hangingPunct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Trình bày một đoạn văn bản</a:t>
            </a:r>
          </a:p>
          <a:p>
            <a:pPr eaLnBrk="1" hangingPunct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Trình bày trang văn bản; in văn bản ra giấy.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" action="ppaction://hlinkshowjump?jump=nextslide" highlightClick="1">
              <a:snd r:embed="rId3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114940" y="3724232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4" action="ppaction://hlinksldjump" highlightClick="1">
              <a:snd r:embed="rId3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138117" y="3736757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87338" y="222250"/>
            <a:ext cx="88566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463550"/>
            <a:ext cx="8689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 20"/>
          </p:cNvPr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7099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 : AI NHANH AI ĐÚNG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60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44958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7032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67438"/>
            <a:ext cx="46482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67438"/>
            <a:ext cx="4495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1524000" y="22098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3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178604" y="3760395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4400" b="1" dirty="0">
              <a:solidFill>
                <a:srgbClr val="800000"/>
              </a:solidFill>
              <a:latin typeface="VNI-Bodon-Poster" pitchFamily="2" charset="0"/>
            </a:endParaRPr>
          </a:p>
        </p:txBody>
      </p:sp>
      <p:sp>
        <p:nvSpPr>
          <p:cNvPr id="18" name="AutoShape 4">
            <a:hlinkClick r:id="rId12" action="ppaction://hlinksldjump" highlightClick="1">
              <a:snd r:embed="rId3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212393" y="3760395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VNI-Bodon-Poster" pitchFamily="2" charset="0"/>
              </a:rPr>
              <a:t>4</a:t>
            </a:r>
          </a:p>
        </p:txBody>
      </p:sp>
      <p:sp>
        <p:nvSpPr>
          <p:cNvPr id="19" name="AutoShape 4">
            <a:hlinkClick r:id="rId13" action="ppaction://hlinksldjump" highlightClick="1">
              <a:snd r:embed="rId3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229350" y="3760395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 smtClean="0">
                <a:solidFill>
                  <a:srgbClr val="800000"/>
                </a:solidFill>
                <a:latin typeface="VNI-Bodon-Poster" pitchFamily="2" charset="0"/>
              </a:rPr>
              <a:t>5</a:t>
            </a:r>
            <a:endParaRPr lang="en-US" altLang="en-US" sz="4400" b="1" dirty="0">
              <a:solidFill>
                <a:srgbClr val="800000"/>
              </a:solidFill>
              <a:latin typeface="VNI-Bodon-Pos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321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31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90550" y="4404679"/>
            <a:ext cx="7277100" cy="709612"/>
            <a:chOff x="144" y="1892"/>
            <a:chExt cx="4751" cy="447"/>
          </a:xfrm>
        </p:grpSpPr>
        <p:sp>
          <p:nvSpPr>
            <p:cNvPr id="38943" name="Rectangle 4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4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Paint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304410" y="1207403"/>
            <a:ext cx="8055769" cy="2145220"/>
            <a:chOff x="129" y="212"/>
            <a:chExt cx="4918" cy="3083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129" y="212"/>
              <a:ext cx="4918" cy="308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1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hãy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biết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tên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phần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mềm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sử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dụng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trong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bài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 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sp>
        <p:nvSpPr>
          <p:cNvPr id="38940" name="AutoShape 22" descr="Water droplets"/>
          <p:cNvSpPr>
            <a:spLocks noChangeArrowheads="1"/>
          </p:cNvSpPr>
          <p:nvPr/>
        </p:nvSpPr>
        <p:spPr bwMode="auto">
          <a:xfrm>
            <a:off x="550307" y="2950991"/>
            <a:ext cx="7317343" cy="715089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/>
            <a:r>
              <a:rPr lang="vi-VN" sz="3600" b="1" dirty="0">
                <a:solidFill>
                  <a:srgbClr val="FF0000"/>
                </a:solidFill>
              </a:rPr>
              <a:t>A</a:t>
            </a:r>
            <a:r>
              <a:rPr lang="vi-VN" sz="3600" b="1" dirty="0" smtClean="0">
                <a:solidFill>
                  <a:srgbClr val="FF0000"/>
                </a:solidFill>
              </a:rPr>
              <a:t>.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Soạn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r>
              <a:rPr lang="en-US" sz="3600" b="1" dirty="0" smtClean="0">
                <a:solidFill>
                  <a:srgbClr val="FF0000"/>
                </a:solidFill>
              </a:rPr>
              <a:t> word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65547" y="3666080"/>
            <a:ext cx="7250906" cy="709613"/>
            <a:chOff x="148" y="1938"/>
            <a:chExt cx="4742" cy="353"/>
          </a:xfrm>
        </p:grpSpPr>
        <p:sp>
          <p:nvSpPr>
            <p:cNvPr id="38937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8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>
                  <a:solidFill>
                    <a:srgbClr val="FF0000"/>
                  </a:solidFill>
                </a:rPr>
                <a:t>Diệt</a:t>
              </a:r>
              <a:r>
                <a:rPr lang="en-US" sz="3600" b="1" dirty="0">
                  <a:solidFill>
                    <a:srgbClr val="FF0000"/>
                  </a:solidFill>
                </a:rPr>
                <a:t> virus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00651"/>
            <a:ext cx="7269956" cy="777875"/>
            <a:chOff x="142" y="1871"/>
            <a:chExt cx="4757" cy="490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A </a:t>
              </a:r>
            </a:p>
          </p:txBody>
        </p:sp>
      </p:grp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8077200" y="979974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087368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657600" y="6087368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6530613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8940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smtClean="0">
                  <a:solidFill>
                    <a:srgbClr val="FF0000"/>
                  </a:solidFill>
                </a:rPr>
                <a:t> sau có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C</a:t>
              </a: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7956948" y="1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59" y="987405"/>
            <a:ext cx="1098008" cy="11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8478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8092"/>
            <a:ext cx="8534338" cy="2145627"/>
            <a:chOff x="130" y="910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0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3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đánh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số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trang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smtClean="0">
                  <a:solidFill>
                    <a:srgbClr val="FF0000"/>
                  </a:solidFill>
                </a:rPr>
                <a:t> nút lệnh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nào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10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2743200"/>
            <a:ext cx="1168208" cy="69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60" y="3626682"/>
            <a:ext cx="1101540" cy="619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4419600"/>
            <a:ext cx="1168207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8950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</a:rPr>
                <a:t>C</a:t>
              </a:r>
              <a:r>
                <a:rPr lang="en-US" sz="3600" b="1" smtClean="0">
                  <a:solidFill>
                    <a:srgbClr val="FF0000"/>
                  </a:solidFill>
                </a:rPr>
                <a:t>.  Page margins 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9007"/>
            <a:ext cx="8534338" cy="2145628"/>
            <a:chOff x="130" y="911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1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</a:rPr>
                <a:t>4. Nếu chúng ta muốn đánh số trang ở cuối văn bản ta sẽ chọn?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smtClean="0">
                  <a:solidFill>
                    <a:srgbClr val="FF0000"/>
                  </a:solidFill>
                </a:rPr>
                <a:t> A. Bottom of page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</a:t>
              </a:r>
              <a:r>
                <a:rPr lang="en-US" sz="3600" b="1">
                  <a:solidFill>
                    <a:srgbClr val="FF0000"/>
                  </a:solidFill>
                </a:rPr>
                <a:t>. </a:t>
              </a:r>
              <a:r>
                <a:rPr lang="en-US" sz="3600" b="1" smtClean="0">
                  <a:solidFill>
                    <a:srgbClr val="FF0000"/>
                  </a:solidFill>
                </a:rPr>
                <a:t>Top of page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10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4202313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.  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71750"/>
            <a:ext cx="8534338" cy="2145626"/>
            <a:chOff x="130" y="914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4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5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chèn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hình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ảnh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vào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nút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lệnh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nào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 smtClean="0">
                  <a:solidFill>
                    <a:srgbClr val="FF0000"/>
                  </a:solidFill>
                </a:rPr>
                <a:t> A. 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>
                  <a:solidFill>
                    <a:srgbClr val="FF0000"/>
                  </a:solidFill>
                </a:rPr>
                <a:t>: </a:t>
              </a:r>
              <a:r>
                <a:rPr lang="en-US" sz="4000" b="1" smtClean="0">
                  <a:solidFill>
                    <a:srgbClr val="FF0000"/>
                  </a:solidFill>
                </a:rPr>
                <a:t>B 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299" name="Rectangle 29" descr="Bouque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10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422" y="2776260"/>
            <a:ext cx="668177" cy="67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85" y="3650456"/>
            <a:ext cx="62111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035" y="4419600"/>
            <a:ext cx="720564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31102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3716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b="1" dirty="0" err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 smtClean="0">
              <a:solidFill>
                <a:srgbClr val="1E03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20: </a:t>
            </a:r>
            <a:r>
              <a:rPr lang="en-US" sz="3200" b="1" dirty="0" err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vi-VN" sz="3200" dirty="0">
              <a:solidFill>
                <a:srgbClr val="1E03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630115"/>
              </p:ext>
            </p:extLst>
          </p:nvPr>
        </p:nvGraphicFramePr>
        <p:xfrm>
          <a:off x="76200" y="1591491"/>
          <a:ext cx="8991603" cy="488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057400"/>
                <a:gridCol w="1219202"/>
                <a:gridCol w="1523998"/>
                <a:gridCol w="1524000"/>
                <a:gridCol w="990603"/>
              </a:tblGrid>
              <a:tr h="587829">
                <a:tc rowSpan="2">
                  <a:txBody>
                    <a:bodyPr/>
                    <a:lstStyle/>
                    <a:p>
                      <a:pPr algn="ctr" defTabSz="985838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phố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87829">
                <a:tc vMerge="1">
                  <a:txBody>
                    <a:bodyPr/>
                    <a:lstStyle/>
                    <a:p>
                      <a:pPr defTabSz="985838"/>
                      <a:endParaRPr lang="vi-VN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lí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hậu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hội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danh</a:t>
                      </a:r>
                      <a:endParaRPr lang="vi-V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</a:t>
                      </a:r>
                      <a:r>
                        <a:rPr lang="en-US" sz="2400" b="0" i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Nội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20°53' đến 21°23' vĩ độ Bắc và 105°44' đến 106°02' kinh độ Đông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Nhiệt đới gió mùa, 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tâm kinh tế đặc</a:t>
                      </a:r>
                      <a:r>
                        <a:rPr lang="vi-VN" sz="2400" b="0" i="0" u="non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biệt quan trọng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0" i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hoạt động được đẩy mạnh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vi-VN" sz="2400" b="0" i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đô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 Phòng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smtClean="0">
                          <a:solidFill>
                            <a:srgbClr val="202122"/>
                          </a:solidFill>
                          <a:effectLst/>
                          <a:latin typeface="+mj-lt"/>
                        </a:rPr>
                        <a:t>Ven biển thuộc vùng Đông</a:t>
                      </a:r>
                      <a:r>
                        <a:rPr lang="vi-VN" sz="2400" b="0" i="0" baseline="0" smtClean="0">
                          <a:solidFill>
                            <a:srgbClr val="202122"/>
                          </a:solidFill>
                          <a:effectLst/>
                          <a:latin typeface="+mj-lt"/>
                        </a:rPr>
                        <a:t> Bắc Bộ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Cận nhiệt</a:t>
                      </a:r>
                      <a:r>
                        <a:rPr lang="vi-VN" sz="2400" b="0" i="0" u="non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đới ẩm ấm</a:t>
                      </a:r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sz="2400" b="0" i="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Vùng</a:t>
                      </a:r>
                      <a:r>
                        <a:rPr lang="vi-VN" sz="2400" b="0" i="0" u="none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kinh tế trọng điểm Bắc Bộ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0" i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hoạt động được đẩy mạnh</a:t>
                      </a:r>
                      <a:endParaRPr lang="vi-VN" sz="2400" b="0" i="0" u="none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0" i="0" u="none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vi-VN" sz="2400" b="0" i="0" u="none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phố</a:t>
                      </a:r>
                      <a:endParaRPr lang="vi-VN" sz="2400" b="0" i="0" u="none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2400" b="0" i="0" u="none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4572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1E03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5: Thực hành cá nhân theo yêu cầu trong sách, chia sẻ kết quả trước lớp.</a:t>
            </a:r>
            <a:endParaRPr lang="vi-VN" sz="2800">
              <a:solidFill>
                <a:srgbClr val="1E03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2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650</Words>
  <Application>Microsoft Office PowerPoint</Application>
  <PresentationFormat>On-screen Show (4:3)</PresentationFormat>
  <Paragraphs>159</Paragraphs>
  <Slides>16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</dc:creator>
  <cp:lastModifiedBy>NhuLam</cp:lastModifiedBy>
  <cp:revision>60</cp:revision>
  <dcterms:created xsi:type="dcterms:W3CDTF">2018-11-05T03:29:55Z</dcterms:created>
  <dcterms:modified xsi:type="dcterms:W3CDTF">2022-12-12T06:53:28Z</dcterms:modified>
</cp:coreProperties>
</file>